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Old Standard TT"/>
      <p:regular r:id="rId27"/>
      <p:bold r:id="rId28"/>
      <p: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ldStandardTT-bold.fntdata"/><Relationship Id="rId27"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fa840429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fa840429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fa84042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fa84042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fa840429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fa840429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fa8404290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fa8404290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fa840429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fa840429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fa840429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fa840429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fa840429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fa84042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fa840429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fa840429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fa840429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fa840429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fa840429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fa840429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fa840429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fa840429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fa84042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fa84042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fa840429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fa840429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9060b3e5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9060b3e5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fa84042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fa84042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fa840429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fa840429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fa840429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fa840429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Two reasons:</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1. percent disadvantage variable only track the number of disadvantaged students at the school level, not at the class level within schools, so PD does not explain all the nonrandom selection of students in difference size of class.</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2. Background info: school principals may group children who are having trouble with their schoolwork into smaller classes, but since we do not have data on the number of disadvantaged students at the class levle, we are unable to control for this covariate.</a:t>
            </a:r>
            <a:endParaRPr sz="105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fa84042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fa84042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fa84042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fa84042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has another way out: the RDD, which stands for regression discontinuity design. There is an interesting phenomena in the data  – when the total enrollment size exceeds 40 students, schools will form 2 classes with about 20 students in each class. Therefore, RDD is plausible in this scenario since with enrollment size near 40 (for example 39 will be a large class size while 41 will be considered as small class size since the school is likely to split them into 2 classes of 20). Therefore, the cutoff point is selected as 40 since at this point the difference of class size is larger than that of 80 or 120.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fa84042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fa84042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33200" y="2269225"/>
            <a:ext cx="9410400" cy="13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t>How does class size affect academic performance: Evidence from </a:t>
            </a:r>
            <a:r>
              <a:rPr lang="en" sz="3680"/>
              <a:t>primary</a:t>
            </a:r>
            <a:r>
              <a:rPr lang="en" sz="3680"/>
              <a:t> schools in </a:t>
            </a:r>
            <a:r>
              <a:rPr lang="en" sz="3680"/>
              <a:t>Israel</a:t>
            </a:r>
            <a:endParaRPr sz="368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381000" lvl="0" marL="457200" rtl="0" algn="r">
              <a:spcBef>
                <a:spcPts val="0"/>
              </a:spcBef>
              <a:spcAft>
                <a:spcPts val="0"/>
              </a:spcAft>
              <a:buSzPts val="2400"/>
              <a:buChar char="-"/>
            </a:pPr>
            <a:r>
              <a:rPr lang="en"/>
              <a:t>Yiran Liu, Alvin Jiao, Ron Huang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Stage Least Squares</a:t>
            </a:r>
            <a:endParaRPr/>
          </a:p>
        </p:txBody>
      </p:sp>
      <p:sp>
        <p:nvSpPr>
          <p:cNvPr id="123" name="Google Shape;123;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Extension of OLS, still assumes linearity</a:t>
            </a:r>
            <a:endParaRPr/>
          </a:p>
          <a:p>
            <a:pPr indent="-342900" lvl="0" marL="457200" rtl="0" algn="l">
              <a:spcBef>
                <a:spcPts val="0"/>
              </a:spcBef>
              <a:spcAft>
                <a:spcPts val="0"/>
              </a:spcAft>
              <a:buSzPts val="1800"/>
              <a:buChar char="●"/>
            </a:pPr>
            <a:r>
              <a:rPr lang="en"/>
              <a:t>Adopted by the original paper</a:t>
            </a:r>
            <a:endParaRPr/>
          </a:p>
        </p:txBody>
      </p:sp>
      <p:pic>
        <p:nvPicPr>
          <p:cNvPr id="124" name="Google Shape;124;p22"/>
          <p:cNvPicPr preferRelativeResize="0"/>
          <p:nvPr/>
        </p:nvPicPr>
        <p:blipFill>
          <a:blip r:embed="rId3">
            <a:alphaModFix/>
          </a:blip>
          <a:stretch>
            <a:fillRect/>
          </a:stretch>
        </p:blipFill>
        <p:spPr>
          <a:xfrm>
            <a:off x="955475" y="2082025"/>
            <a:ext cx="2659025" cy="2590650"/>
          </a:xfrm>
          <a:prstGeom prst="rect">
            <a:avLst/>
          </a:prstGeom>
          <a:noFill/>
          <a:ln>
            <a:noFill/>
          </a:ln>
        </p:spPr>
      </p:pic>
      <p:pic>
        <p:nvPicPr>
          <p:cNvPr id="125" name="Google Shape;125;p22"/>
          <p:cNvPicPr preferRelativeResize="0"/>
          <p:nvPr/>
        </p:nvPicPr>
        <p:blipFill>
          <a:blip r:embed="rId4">
            <a:alphaModFix/>
          </a:blip>
          <a:stretch>
            <a:fillRect/>
          </a:stretch>
        </p:blipFill>
        <p:spPr>
          <a:xfrm>
            <a:off x="4983800" y="2082024"/>
            <a:ext cx="2939921" cy="2590650"/>
          </a:xfrm>
          <a:prstGeom prst="rect">
            <a:avLst/>
          </a:prstGeom>
          <a:noFill/>
          <a:ln>
            <a:noFill/>
          </a:ln>
        </p:spPr>
      </p:pic>
      <p:sp>
        <p:nvSpPr>
          <p:cNvPr id="126" name="Google Shape;126;p22"/>
          <p:cNvSpPr txBox="1"/>
          <p:nvPr/>
        </p:nvSpPr>
        <p:spPr>
          <a:xfrm>
            <a:off x="1036875" y="4616125"/>
            <a:ext cx="2354100" cy="2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ld Standard TT"/>
                <a:ea typeface="Old Standard TT"/>
                <a:cs typeface="Old Standard TT"/>
                <a:sym typeface="Old Standard TT"/>
              </a:rPr>
              <a:t>4th Grade</a:t>
            </a:r>
            <a:endParaRPr sz="1800">
              <a:solidFill>
                <a:schemeClr val="dk1"/>
              </a:solidFill>
              <a:latin typeface="Old Standard TT"/>
              <a:ea typeface="Old Standard TT"/>
              <a:cs typeface="Old Standard TT"/>
              <a:sym typeface="Old Standard TT"/>
            </a:endParaRPr>
          </a:p>
        </p:txBody>
      </p:sp>
      <p:sp>
        <p:nvSpPr>
          <p:cNvPr id="127" name="Google Shape;127;p22"/>
          <p:cNvSpPr txBox="1"/>
          <p:nvPr/>
        </p:nvSpPr>
        <p:spPr>
          <a:xfrm>
            <a:off x="5482650" y="4616125"/>
            <a:ext cx="1942200" cy="2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ld Standard TT"/>
                <a:ea typeface="Old Standard TT"/>
                <a:cs typeface="Old Standard TT"/>
                <a:sym typeface="Old Standard TT"/>
              </a:rPr>
              <a:t>5th Grade</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machine learning tools</a:t>
            </a:r>
            <a:endParaRPr/>
          </a:p>
        </p:txBody>
      </p:sp>
      <p:sp>
        <p:nvSpPr>
          <p:cNvPr id="133" name="Google Shape;133;p23"/>
          <p:cNvSpPr txBox="1"/>
          <p:nvPr>
            <p:ph idx="1" type="body"/>
          </p:nvPr>
        </p:nvSpPr>
        <p:spPr>
          <a:xfrm>
            <a:off x="311700" y="1171600"/>
            <a:ext cx="8520600" cy="38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issue with </a:t>
            </a:r>
            <a:r>
              <a:rPr lang="en"/>
              <a:t>using</a:t>
            </a:r>
            <a:r>
              <a:rPr lang="en"/>
              <a:t> linear model: </a:t>
            </a:r>
            <a:endParaRPr/>
          </a:p>
          <a:p>
            <a:pPr indent="-342900" lvl="0" marL="457200" rtl="0" algn="l">
              <a:spcBef>
                <a:spcPts val="1200"/>
              </a:spcBef>
              <a:spcAft>
                <a:spcPts val="0"/>
              </a:spcAft>
              <a:buSzPts val="1800"/>
              <a:buChar char="-"/>
            </a:pPr>
            <a:r>
              <a:rPr lang="en"/>
              <a:t>strong</a:t>
            </a:r>
            <a:r>
              <a:rPr lang="en"/>
              <a:t> assumption on the relationship between variables, which could be wrong.</a:t>
            </a:r>
            <a:endParaRPr/>
          </a:p>
          <a:p>
            <a:pPr indent="-342900" lvl="0" marL="457200" rtl="0" algn="l">
              <a:spcBef>
                <a:spcPts val="0"/>
              </a:spcBef>
              <a:spcAft>
                <a:spcPts val="0"/>
              </a:spcAft>
              <a:buSzPts val="1800"/>
              <a:buChar char="-"/>
            </a:pPr>
            <a:r>
              <a:rPr lang="en"/>
              <a:t>In other words, linear model provides a better sense of the general trend but cannot capture the local variations well, causing inaccurate estimation of the average test score near the cutoff. And this directly affects our final estimation of the </a:t>
            </a:r>
            <a:r>
              <a:rPr lang="en"/>
              <a:t>treatment</a:t>
            </a:r>
            <a:r>
              <a:rPr lang="en"/>
              <a:t> effect</a:t>
            </a:r>
            <a:endParaRPr/>
          </a:p>
          <a:p>
            <a:pPr indent="0" lvl="0" marL="0" rtl="0" algn="l">
              <a:spcBef>
                <a:spcPts val="1200"/>
              </a:spcBef>
              <a:spcAft>
                <a:spcPts val="0"/>
              </a:spcAft>
              <a:buNone/>
            </a:pPr>
            <a:r>
              <a:rPr lang="en"/>
              <a:t>By using machine learning tools:</a:t>
            </a:r>
            <a:endParaRPr/>
          </a:p>
          <a:p>
            <a:pPr indent="-342900" lvl="0" marL="457200" rtl="0" algn="l">
              <a:spcBef>
                <a:spcPts val="1200"/>
              </a:spcBef>
              <a:spcAft>
                <a:spcPts val="0"/>
              </a:spcAft>
              <a:buSzPts val="1800"/>
              <a:buChar char="-"/>
            </a:pPr>
            <a:r>
              <a:rPr lang="en"/>
              <a:t>We can reduce the error of </a:t>
            </a:r>
            <a:r>
              <a:rPr lang="en"/>
              <a:t>estimation</a:t>
            </a:r>
            <a:r>
              <a:rPr lang="en"/>
              <a:t> by selecting the best model that fits the data points, and therefore get a better estimate of the treatment effect.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Polynomial Regression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Sample</a:t>
            </a:r>
            <a:endParaRPr/>
          </a:p>
        </p:txBody>
      </p:sp>
      <p:sp>
        <p:nvSpPr>
          <p:cNvPr id="144" name="Google Shape;144;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Optimal degree = 6 by CV</a:t>
            </a:r>
            <a:endParaRPr/>
          </a:p>
          <a:p>
            <a:pPr indent="-342900" lvl="0" marL="457200" rtl="0" algn="l">
              <a:spcBef>
                <a:spcPts val="0"/>
              </a:spcBef>
              <a:spcAft>
                <a:spcPts val="0"/>
              </a:spcAft>
              <a:buSzPts val="1800"/>
              <a:buChar char="●"/>
            </a:pPr>
            <a:r>
              <a:rPr lang="en"/>
              <a:t>Confirms that linearity does not hold</a:t>
            </a:r>
            <a:endParaRPr/>
          </a:p>
        </p:txBody>
      </p:sp>
      <p:pic>
        <p:nvPicPr>
          <p:cNvPr id="145" name="Google Shape;145;p25"/>
          <p:cNvPicPr preferRelativeResize="0"/>
          <p:nvPr/>
        </p:nvPicPr>
        <p:blipFill>
          <a:blip r:embed="rId3">
            <a:alphaModFix/>
          </a:blip>
          <a:stretch>
            <a:fillRect/>
          </a:stretch>
        </p:blipFill>
        <p:spPr>
          <a:xfrm>
            <a:off x="5273300" y="137350"/>
            <a:ext cx="3339950" cy="2641700"/>
          </a:xfrm>
          <a:prstGeom prst="rect">
            <a:avLst/>
          </a:prstGeom>
          <a:noFill/>
          <a:ln>
            <a:noFill/>
          </a:ln>
        </p:spPr>
      </p:pic>
      <p:pic>
        <p:nvPicPr>
          <p:cNvPr id="146" name="Google Shape;146;p25"/>
          <p:cNvPicPr preferRelativeResize="0"/>
          <p:nvPr/>
        </p:nvPicPr>
        <p:blipFill>
          <a:blip r:embed="rId4">
            <a:alphaModFix/>
          </a:blip>
          <a:stretch>
            <a:fillRect/>
          </a:stretch>
        </p:blipFill>
        <p:spPr>
          <a:xfrm>
            <a:off x="5359313" y="3234575"/>
            <a:ext cx="3167925" cy="126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4th Grade</a:t>
            </a:r>
            <a:endParaRPr/>
          </a:p>
        </p:txBody>
      </p:sp>
      <p:sp>
        <p:nvSpPr>
          <p:cNvPr id="152" name="Google Shape;152;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k-fold CV…</a:t>
            </a:r>
            <a:endParaRPr/>
          </a:p>
          <a:p>
            <a:pPr indent="-317500" lvl="1" marL="914400" rtl="0" algn="l">
              <a:spcBef>
                <a:spcPts val="0"/>
              </a:spcBef>
              <a:spcAft>
                <a:spcPts val="0"/>
              </a:spcAft>
              <a:buSzPts val="1400"/>
              <a:buChar char="○"/>
            </a:pPr>
            <a:r>
              <a:rPr lang="en"/>
              <a:t>Below cutoff: Degree = 2</a:t>
            </a:r>
            <a:endParaRPr/>
          </a:p>
          <a:p>
            <a:pPr indent="-317500" lvl="1" marL="914400" rtl="0" algn="l">
              <a:spcBef>
                <a:spcPts val="0"/>
              </a:spcBef>
              <a:spcAft>
                <a:spcPts val="0"/>
              </a:spcAft>
              <a:buSzPts val="1400"/>
              <a:buChar char="○"/>
            </a:pPr>
            <a:r>
              <a:rPr lang="en"/>
              <a:t>Above cutoff: Degree = 1</a:t>
            </a:r>
            <a:endParaRPr/>
          </a:p>
          <a:p>
            <a:pPr indent="-342900" lvl="0" marL="457200" rtl="0" algn="l">
              <a:spcBef>
                <a:spcPts val="0"/>
              </a:spcBef>
              <a:spcAft>
                <a:spcPts val="0"/>
              </a:spcAft>
              <a:buSzPts val="1800"/>
              <a:buChar char="●"/>
            </a:pPr>
            <a:r>
              <a:rPr lang="en"/>
              <a:t>Model Coef = -0.98 </a:t>
            </a:r>
            <a:endParaRPr/>
          </a:p>
          <a:p>
            <a:pPr indent="-342900" lvl="0" marL="457200" rtl="0" algn="l">
              <a:spcBef>
                <a:spcPts val="0"/>
              </a:spcBef>
              <a:spcAft>
                <a:spcPts val="0"/>
              </a:spcAft>
              <a:buSzPts val="1800"/>
              <a:buChar char="●"/>
            </a:pPr>
            <a:r>
              <a:rPr lang="en"/>
              <a:t>Stronger than 2SLS Coef (-0.58) </a:t>
            </a:r>
            <a:endParaRPr/>
          </a:p>
          <a:p>
            <a:pPr indent="-342900" lvl="0" marL="457200" rtl="0" algn="l">
              <a:spcBef>
                <a:spcPts val="0"/>
              </a:spcBef>
              <a:spcAft>
                <a:spcPts val="0"/>
              </a:spcAft>
              <a:buSzPts val="1800"/>
              <a:buChar char="●"/>
            </a:pPr>
            <a:r>
              <a:rPr lang="en"/>
              <a:t>By Bootstrap…</a:t>
            </a:r>
            <a:endParaRPr/>
          </a:p>
          <a:p>
            <a:pPr indent="-317500" lvl="1" marL="914400" rtl="0" algn="l">
              <a:spcBef>
                <a:spcPts val="0"/>
              </a:spcBef>
              <a:spcAft>
                <a:spcPts val="0"/>
              </a:spcAft>
              <a:buSzPts val="1400"/>
              <a:buChar char="○"/>
            </a:pPr>
            <a:r>
              <a:rPr lang="en"/>
              <a:t>Std. = 1.5247</a:t>
            </a:r>
            <a:endParaRPr/>
          </a:p>
          <a:p>
            <a:pPr indent="-317500" lvl="1" marL="914400" rtl="0" algn="l">
              <a:spcBef>
                <a:spcPts val="0"/>
              </a:spcBef>
              <a:spcAft>
                <a:spcPts val="0"/>
              </a:spcAft>
              <a:buSzPts val="1400"/>
              <a:buChar char="○"/>
            </a:pPr>
            <a:r>
              <a:rPr lang="en"/>
              <a:t>m</a:t>
            </a:r>
            <a:r>
              <a:rPr lang="en"/>
              <a:t>ean = -1.0064</a:t>
            </a:r>
            <a:endParaRPr/>
          </a:p>
          <a:p>
            <a:pPr indent="-317500" lvl="1" marL="914400" rtl="0" algn="l">
              <a:spcBef>
                <a:spcPts val="0"/>
              </a:spcBef>
              <a:spcAft>
                <a:spcPts val="0"/>
              </a:spcAft>
              <a:buSzPts val="1400"/>
              <a:buChar char="○"/>
            </a:pPr>
            <a:r>
              <a:rPr lang="en"/>
              <a:t>-1.0064/</a:t>
            </a:r>
            <a:r>
              <a:rPr lang="en"/>
              <a:t>1.5247, not significant</a:t>
            </a:r>
            <a:endParaRPr/>
          </a:p>
        </p:txBody>
      </p:sp>
      <p:pic>
        <p:nvPicPr>
          <p:cNvPr id="153" name="Google Shape;153;p26"/>
          <p:cNvPicPr preferRelativeResize="0"/>
          <p:nvPr/>
        </p:nvPicPr>
        <p:blipFill>
          <a:blip r:embed="rId3">
            <a:alphaModFix/>
          </a:blip>
          <a:stretch>
            <a:fillRect/>
          </a:stretch>
        </p:blipFill>
        <p:spPr>
          <a:xfrm>
            <a:off x="4885675" y="731738"/>
            <a:ext cx="3619775" cy="368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a:t>
            </a:r>
            <a:r>
              <a:rPr lang="en"/>
              <a:t>th Grade</a:t>
            </a:r>
            <a:endParaRPr/>
          </a:p>
        </p:txBody>
      </p:sp>
      <p:sp>
        <p:nvSpPr>
          <p:cNvPr id="159" name="Google Shape;159;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k-fold CV…</a:t>
            </a:r>
            <a:endParaRPr/>
          </a:p>
          <a:p>
            <a:pPr indent="-317500" lvl="1" marL="914400" rtl="0" algn="l">
              <a:spcBef>
                <a:spcPts val="0"/>
              </a:spcBef>
              <a:spcAft>
                <a:spcPts val="0"/>
              </a:spcAft>
              <a:buSzPts val="1400"/>
              <a:buChar char="○"/>
            </a:pPr>
            <a:r>
              <a:rPr lang="en"/>
              <a:t>Below cutoff: Degree = 1</a:t>
            </a:r>
            <a:endParaRPr/>
          </a:p>
          <a:p>
            <a:pPr indent="-317500" lvl="1" marL="914400" rtl="0" algn="l">
              <a:spcBef>
                <a:spcPts val="0"/>
              </a:spcBef>
              <a:spcAft>
                <a:spcPts val="0"/>
              </a:spcAft>
              <a:buSzPts val="1400"/>
              <a:buChar char="○"/>
            </a:pPr>
            <a:r>
              <a:rPr lang="en"/>
              <a:t>Above cutoff: Degree = 6</a:t>
            </a:r>
            <a:endParaRPr/>
          </a:p>
          <a:p>
            <a:pPr indent="-342900" lvl="0" marL="457200" rtl="0" algn="l">
              <a:spcBef>
                <a:spcPts val="0"/>
              </a:spcBef>
              <a:spcAft>
                <a:spcPts val="0"/>
              </a:spcAft>
              <a:buSzPts val="1800"/>
              <a:buChar char="●"/>
            </a:pPr>
            <a:r>
              <a:rPr lang="en"/>
              <a:t>Model Coef = -3.76 </a:t>
            </a:r>
            <a:endParaRPr/>
          </a:p>
          <a:p>
            <a:pPr indent="-342900" lvl="0" marL="457200" rtl="0" algn="l">
              <a:spcBef>
                <a:spcPts val="0"/>
              </a:spcBef>
              <a:spcAft>
                <a:spcPts val="0"/>
              </a:spcAft>
              <a:buSzPts val="1800"/>
              <a:buChar char="●"/>
            </a:pPr>
            <a:r>
              <a:rPr lang="en"/>
              <a:t>Stronger than 2SLS Coef (-0.74) </a:t>
            </a:r>
            <a:endParaRPr/>
          </a:p>
          <a:p>
            <a:pPr indent="-342900" lvl="0" marL="457200" rtl="0" algn="l">
              <a:spcBef>
                <a:spcPts val="0"/>
              </a:spcBef>
              <a:spcAft>
                <a:spcPts val="0"/>
              </a:spcAft>
              <a:buSzPts val="1800"/>
              <a:buChar char="●"/>
            </a:pPr>
            <a:r>
              <a:rPr lang="en"/>
              <a:t>By Bootstrap…</a:t>
            </a:r>
            <a:endParaRPr/>
          </a:p>
          <a:p>
            <a:pPr indent="-317500" lvl="1" marL="914400" rtl="0" algn="l">
              <a:spcBef>
                <a:spcPts val="0"/>
              </a:spcBef>
              <a:spcAft>
                <a:spcPts val="0"/>
              </a:spcAft>
              <a:buSzPts val="1400"/>
              <a:buChar char="○"/>
            </a:pPr>
            <a:r>
              <a:rPr lang="en"/>
              <a:t>Std. = 1.4678</a:t>
            </a:r>
            <a:endParaRPr/>
          </a:p>
          <a:p>
            <a:pPr indent="-317500" lvl="1" marL="914400" rtl="0" algn="l">
              <a:spcBef>
                <a:spcPts val="0"/>
              </a:spcBef>
              <a:spcAft>
                <a:spcPts val="0"/>
              </a:spcAft>
              <a:buSzPts val="1400"/>
              <a:buChar char="○"/>
            </a:pPr>
            <a:r>
              <a:rPr lang="en"/>
              <a:t>Mean = -3.790</a:t>
            </a:r>
            <a:endParaRPr/>
          </a:p>
          <a:p>
            <a:pPr indent="-317500" lvl="1" marL="914400" rtl="0" algn="l">
              <a:spcBef>
                <a:spcPts val="0"/>
              </a:spcBef>
              <a:spcAft>
                <a:spcPts val="0"/>
              </a:spcAft>
              <a:buSzPts val="1400"/>
              <a:buChar char="○"/>
            </a:pPr>
            <a:r>
              <a:rPr lang="en"/>
              <a:t>-3.790/1.4678, significant local treatment effect</a:t>
            </a:r>
            <a:endParaRPr/>
          </a:p>
        </p:txBody>
      </p:sp>
      <p:pic>
        <p:nvPicPr>
          <p:cNvPr id="160" name="Google Shape;160;p27"/>
          <p:cNvPicPr preferRelativeResize="0"/>
          <p:nvPr/>
        </p:nvPicPr>
        <p:blipFill>
          <a:blip r:embed="rId3">
            <a:alphaModFix/>
          </a:blip>
          <a:stretch>
            <a:fillRect/>
          </a:stretch>
        </p:blipFill>
        <p:spPr>
          <a:xfrm>
            <a:off x="5078625" y="737924"/>
            <a:ext cx="3607650" cy="36676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K-Nearest Neighbors</a:t>
            </a:r>
            <a:r>
              <a:rPr lang="en"/>
              <a:t> Regression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Regression </a:t>
            </a:r>
            <a:endParaRPr/>
          </a:p>
        </p:txBody>
      </p:sp>
      <p:sp>
        <p:nvSpPr>
          <p:cNvPr id="171" name="Google Shape;171;p29"/>
          <p:cNvSpPr txBox="1"/>
          <p:nvPr>
            <p:ph idx="1" type="body"/>
          </p:nvPr>
        </p:nvSpPr>
        <p:spPr>
          <a:xfrm>
            <a:off x="311700" y="1171600"/>
            <a:ext cx="3825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9"/>
          <p:cNvPicPr preferRelativeResize="0"/>
          <p:nvPr/>
        </p:nvPicPr>
        <p:blipFill>
          <a:blip r:embed="rId3">
            <a:alphaModFix/>
          </a:blip>
          <a:stretch>
            <a:fillRect/>
          </a:stretch>
        </p:blipFill>
        <p:spPr>
          <a:xfrm>
            <a:off x="5006401" y="1761783"/>
            <a:ext cx="3825901" cy="2796591"/>
          </a:xfrm>
          <a:prstGeom prst="rect">
            <a:avLst/>
          </a:prstGeom>
          <a:noFill/>
          <a:ln>
            <a:noFill/>
          </a:ln>
        </p:spPr>
      </p:pic>
      <p:pic>
        <p:nvPicPr>
          <p:cNvPr id="173" name="Google Shape;173;p29"/>
          <p:cNvPicPr preferRelativeResize="0"/>
          <p:nvPr/>
        </p:nvPicPr>
        <p:blipFill>
          <a:blip r:embed="rId4">
            <a:alphaModFix/>
          </a:blip>
          <a:stretch>
            <a:fillRect/>
          </a:stretch>
        </p:blipFill>
        <p:spPr>
          <a:xfrm>
            <a:off x="5735763" y="713363"/>
            <a:ext cx="1914525" cy="828675"/>
          </a:xfrm>
          <a:prstGeom prst="rect">
            <a:avLst/>
          </a:prstGeom>
          <a:noFill/>
          <a:ln>
            <a:noFill/>
          </a:ln>
        </p:spPr>
      </p:pic>
      <p:pic>
        <p:nvPicPr>
          <p:cNvPr id="174" name="Google Shape;174;p29"/>
          <p:cNvPicPr preferRelativeResize="0"/>
          <p:nvPr/>
        </p:nvPicPr>
        <p:blipFill>
          <a:blip r:embed="rId5">
            <a:alphaModFix/>
          </a:blip>
          <a:stretch>
            <a:fillRect/>
          </a:stretch>
        </p:blipFill>
        <p:spPr>
          <a:xfrm>
            <a:off x="0" y="1761775"/>
            <a:ext cx="4757251" cy="235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238675" y="428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4th Grade</a:t>
            </a:r>
            <a:endParaRPr/>
          </a:p>
        </p:txBody>
      </p:sp>
      <p:sp>
        <p:nvSpPr>
          <p:cNvPr id="180" name="Google Shape;180;p30"/>
          <p:cNvSpPr txBox="1"/>
          <p:nvPr>
            <p:ph idx="1" type="body"/>
          </p:nvPr>
        </p:nvSpPr>
        <p:spPr>
          <a:xfrm>
            <a:off x="451838" y="3877925"/>
            <a:ext cx="6102900" cy="102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K for Below		Best K for Above</a:t>
            </a:r>
            <a:endParaRPr/>
          </a:p>
          <a:p>
            <a:pPr indent="0" lvl="0" marL="0" rtl="0" algn="l">
              <a:spcBef>
                <a:spcPts val="1200"/>
              </a:spcBef>
              <a:spcAft>
                <a:spcPts val="1200"/>
              </a:spcAft>
              <a:buClr>
                <a:schemeClr val="dk1"/>
              </a:buClr>
              <a:buSzPts val="1100"/>
              <a:buFont typeface="Arial"/>
              <a:buNone/>
            </a:pPr>
            <a:r>
              <a:rPr lang="en"/>
              <a:t>b</a:t>
            </a:r>
            <a:endParaRPr/>
          </a:p>
        </p:txBody>
      </p:sp>
      <p:pic>
        <p:nvPicPr>
          <p:cNvPr id="181" name="Google Shape;181;p30"/>
          <p:cNvPicPr preferRelativeResize="0"/>
          <p:nvPr/>
        </p:nvPicPr>
        <p:blipFill>
          <a:blip r:embed="rId3">
            <a:alphaModFix/>
          </a:blip>
          <a:stretch>
            <a:fillRect/>
          </a:stretch>
        </p:blipFill>
        <p:spPr>
          <a:xfrm>
            <a:off x="451850" y="4254550"/>
            <a:ext cx="1799700" cy="702325"/>
          </a:xfrm>
          <a:prstGeom prst="rect">
            <a:avLst/>
          </a:prstGeom>
          <a:noFill/>
          <a:ln>
            <a:noFill/>
          </a:ln>
        </p:spPr>
      </p:pic>
      <p:pic>
        <p:nvPicPr>
          <p:cNvPr id="182" name="Google Shape;182;p30"/>
          <p:cNvPicPr preferRelativeResize="0"/>
          <p:nvPr/>
        </p:nvPicPr>
        <p:blipFill>
          <a:blip r:embed="rId4">
            <a:alphaModFix/>
          </a:blip>
          <a:stretch>
            <a:fillRect/>
          </a:stretch>
        </p:blipFill>
        <p:spPr>
          <a:xfrm>
            <a:off x="2628800" y="4254550"/>
            <a:ext cx="2005032" cy="702325"/>
          </a:xfrm>
          <a:prstGeom prst="rect">
            <a:avLst/>
          </a:prstGeom>
          <a:noFill/>
          <a:ln>
            <a:noFill/>
          </a:ln>
        </p:spPr>
      </p:pic>
      <p:sp>
        <p:nvSpPr>
          <p:cNvPr id="183" name="Google Shape;183;p30"/>
          <p:cNvSpPr txBox="1"/>
          <p:nvPr/>
        </p:nvSpPr>
        <p:spPr>
          <a:xfrm>
            <a:off x="5719500" y="1200700"/>
            <a:ext cx="3074700" cy="333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Model coef= -1.640</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By Bootstrap: </a:t>
            </a:r>
            <a:endParaRPr sz="1800">
              <a:solidFill>
                <a:schemeClr val="dk1"/>
              </a:solidFill>
              <a:latin typeface="Old Standard TT"/>
              <a:ea typeface="Old Standard TT"/>
              <a:cs typeface="Old Standard TT"/>
              <a:sym typeface="Old Standard TT"/>
            </a:endParaRPr>
          </a:p>
          <a:p>
            <a:pPr indent="-342900" lvl="1" marL="9144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SE=1.4739</a:t>
            </a:r>
            <a:endParaRPr sz="1800">
              <a:solidFill>
                <a:schemeClr val="dk1"/>
              </a:solidFill>
              <a:latin typeface="Old Standard TT"/>
              <a:ea typeface="Old Standard TT"/>
              <a:cs typeface="Old Standard TT"/>
              <a:sym typeface="Old Standard TT"/>
            </a:endParaRPr>
          </a:p>
        </p:txBody>
      </p:sp>
      <p:pic>
        <p:nvPicPr>
          <p:cNvPr id="184" name="Google Shape;184;p30"/>
          <p:cNvPicPr preferRelativeResize="0"/>
          <p:nvPr/>
        </p:nvPicPr>
        <p:blipFill>
          <a:blip r:embed="rId5">
            <a:alphaModFix/>
          </a:blip>
          <a:stretch>
            <a:fillRect/>
          </a:stretch>
        </p:blipFill>
        <p:spPr>
          <a:xfrm>
            <a:off x="162950" y="1131025"/>
            <a:ext cx="5556551" cy="27529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5</a:t>
            </a:r>
            <a:r>
              <a:rPr lang="en"/>
              <a:t>th Grade </a:t>
            </a:r>
            <a:endParaRPr/>
          </a:p>
          <a:p>
            <a:pPr indent="0" lvl="0" marL="0" rtl="0" algn="l">
              <a:spcBef>
                <a:spcPts val="0"/>
              </a:spcBef>
              <a:spcAft>
                <a:spcPts val="0"/>
              </a:spcAft>
              <a:buNone/>
            </a:pPr>
            <a:r>
              <a:t/>
            </a:r>
            <a:endParaRPr/>
          </a:p>
        </p:txBody>
      </p:sp>
      <p:pic>
        <p:nvPicPr>
          <p:cNvPr id="190" name="Google Shape;190;p31"/>
          <p:cNvPicPr preferRelativeResize="0"/>
          <p:nvPr/>
        </p:nvPicPr>
        <p:blipFill>
          <a:blip r:embed="rId3">
            <a:alphaModFix/>
          </a:blip>
          <a:stretch>
            <a:fillRect/>
          </a:stretch>
        </p:blipFill>
        <p:spPr>
          <a:xfrm>
            <a:off x="572375" y="4355800"/>
            <a:ext cx="1581150" cy="666750"/>
          </a:xfrm>
          <a:prstGeom prst="rect">
            <a:avLst/>
          </a:prstGeom>
          <a:noFill/>
          <a:ln>
            <a:noFill/>
          </a:ln>
        </p:spPr>
      </p:pic>
      <p:pic>
        <p:nvPicPr>
          <p:cNvPr id="191" name="Google Shape;191;p31"/>
          <p:cNvPicPr preferRelativeResize="0"/>
          <p:nvPr/>
        </p:nvPicPr>
        <p:blipFill>
          <a:blip r:embed="rId4">
            <a:alphaModFix/>
          </a:blip>
          <a:stretch>
            <a:fillRect/>
          </a:stretch>
        </p:blipFill>
        <p:spPr>
          <a:xfrm>
            <a:off x="3419975" y="4355810"/>
            <a:ext cx="1581150" cy="586253"/>
          </a:xfrm>
          <a:prstGeom prst="rect">
            <a:avLst/>
          </a:prstGeom>
          <a:noFill/>
          <a:ln>
            <a:noFill/>
          </a:ln>
        </p:spPr>
      </p:pic>
      <p:sp>
        <p:nvSpPr>
          <p:cNvPr id="192" name="Google Shape;192;p31"/>
          <p:cNvSpPr txBox="1"/>
          <p:nvPr/>
        </p:nvSpPr>
        <p:spPr>
          <a:xfrm>
            <a:off x="421875" y="4007700"/>
            <a:ext cx="49407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Best K for Below			Best K </a:t>
            </a:r>
            <a:r>
              <a:rPr lang="en" sz="1800">
                <a:solidFill>
                  <a:schemeClr val="dk1"/>
                </a:solidFill>
                <a:latin typeface="Old Standard TT"/>
                <a:ea typeface="Old Standard TT"/>
                <a:cs typeface="Old Standard TT"/>
                <a:sym typeface="Old Standard TT"/>
              </a:rPr>
              <a:t>for Above</a:t>
            </a:r>
            <a:endParaRPr sz="1800">
              <a:solidFill>
                <a:schemeClr val="dk1"/>
              </a:solidFill>
              <a:latin typeface="Old Standard TT"/>
              <a:ea typeface="Old Standard TT"/>
              <a:cs typeface="Old Standard TT"/>
              <a:sym typeface="Old Standard TT"/>
            </a:endParaRPr>
          </a:p>
        </p:txBody>
      </p:sp>
      <p:sp>
        <p:nvSpPr>
          <p:cNvPr id="193" name="Google Shape;193;p31"/>
          <p:cNvSpPr txBox="1"/>
          <p:nvPr/>
        </p:nvSpPr>
        <p:spPr>
          <a:xfrm>
            <a:off x="5797925" y="1210625"/>
            <a:ext cx="3228900" cy="399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Model coef= -3.358</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By Bootstrap: </a:t>
            </a:r>
            <a:endParaRPr sz="1800">
              <a:solidFill>
                <a:schemeClr val="dk1"/>
              </a:solidFill>
              <a:latin typeface="Old Standard TT"/>
              <a:ea typeface="Old Standard TT"/>
              <a:cs typeface="Old Standard TT"/>
              <a:sym typeface="Old Standard TT"/>
            </a:endParaRPr>
          </a:p>
          <a:p>
            <a:pPr indent="-342900" lvl="1" marL="9144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SE=1.631</a:t>
            </a:r>
            <a:endParaRPr sz="18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94" name="Google Shape;194;p31"/>
          <p:cNvPicPr preferRelativeResize="0"/>
          <p:nvPr/>
        </p:nvPicPr>
        <p:blipFill>
          <a:blip r:embed="rId5">
            <a:alphaModFix/>
          </a:blip>
          <a:stretch>
            <a:fillRect/>
          </a:stretch>
        </p:blipFill>
        <p:spPr>
          <a:xfrm>
            <a:off x="152400" y="1210625"/>
            <a:ext cx="5645524" cy="2797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66" name="Google Shape;66;p14"/>
          <p:cNvSpPr txBox="1"/>
          <p:nvPr>
            <p:ph idx="1" type="body"/>
          </p:nvPr>
        </p:nvSpPr>
        <p:spPr>
          <a:xfrm>
            <a:off x="311700" y="1058225"/>
            <a:ext cx="8520600" cy="33972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n"/>
              <a:t>Parents and teachers generally report that they prefer smaller classes because those involved with teaching believe that smaller classes promote student learning and smaller classes offer a more pleasant environment. We will use the data of the 4th and 5th grade students of more than 2000 primary schools classes in Israel. We want to use machine learning models to assess the relationship between class size and academic performance in primary school and compared to the results Refer to the paper “Using Maimonides’ Rule to Estimate the Effect of Class Size on Scholastic Achievement” which uses linear models. </a:t>
            </a:r>
            <a:endParaRPr/>
          </a:p>
          <a:p>
            <a:pPr indent="-342900" lvl="0" marL="457200" rtl="0" algn="l">
              <a:spcBef>
                <a:spcPts val="1200"/>
              </a:spcBef>
              <a:spcAft>
                <a:spcPts val="0"/>
              </a:spcAft>
              <a:buSzPts val="1800"/>
              <a:buChar char="●"/>
            </a:pPr>
            <a:r>
              <a:rPr lang="en"/>
              <a:t>Is small class or large class more beneficial for pupils’ academic performance?</a:t>
            </a:r>
            <a:endParaRPr/>
          </a:p>
          <a:p>
            <a:pPr indent="-342900" lvl="0" marL="457200" rtl="0" algn="l">
              <a:spcBef>
                <a:spcPts val="0"/>
              </a:spcBef>
              <a:spcAft>
                <a:spcPts val="0"/>
              </a:spcAft>
              <a:buSzPts val="1800"/>
              <a:buChar char="●"/>
            </a:pPr>
            <a:r>
              <a:rPr lang="en"/>
              <a:t>Is the relationship between class size and educational performance linear?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00" name="Google Shape;200;p32"/>
          <p:cNvSpPr txBox="1"/>
          <p:nvPr>
            <p:ph idx="1" type="body"/>
          </p:nvPr>
        </p:nvSpPr>
        <p:spPr>
          <a:xfrm>
            <a:off x="0" y="1058225"/>
            <a:ext cx="8898600" cy="4155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KNN and polynomial regression have similar performance when fitting this dataset (polynomial regression slightly outperforms KNN: test MSE 80.0427 compared to </a:t>
            </a:r>
            <a:r>
              <a:rPr lang="en"/>
              <a:t>81.1014)</a:t>
            </a:r>
            <a:endParaRPr/>
          </a:p>
          <a:p>
            <a:pPr indent="-342900" lvl="0" marL="457200" rtl="0" algn="l">
              <a:spcBef>
                <a:spcPts val="0"/>
              </a:spcBef>
              <a:spcAft>
                <a:spcPts val="0"/>
              </a:spcAft>
              <a:buSzPts val="1800"/>
              <a:buChar char="-"/>
            </a:pPr>
            <a:r>
              <a:rPr lang="en"/>
              <a:t>Nonlinear relationship</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Different</a:t>
            </a:r>
            <a:r>
              <a:rPr lang="en"/>
              <a:t> results from nonlinear model compared to linear model: </a:t>
            </a:r>
            <a:endParaRPr/>
          </a:p>
          <a:p>
            <a:pPr indent="0" lvl="0" marL="457200" rtl="0" algn="l">
              <a:spcBef>
                <a:spcPts val="1200"/>
              </a:spcBef>
              <a:spcAft>
                <a:spcPts val="0"/>
              </a:spcAft>
              <a:buNone/>
            </a:pPr>
            <a:r>
              <a:rPr lang="en"/>
              <a:t>~ By using the nonlinear model, we found that the average treatment effects are larger than what original paper estimated (larger negative effect of class size on test score)</a:t>
            </a:r>
            <a:endParaRPr/>
          </a:p>
          <a:p>
            <a:pPr indent="0" lvl="0" marL="457200" rtl="0" algn="l">
              <a:spcBef>
                <a:spcPts val="1200"/>
              </a:spcBef>
              <a:spcAft>
                <a:spcPts val="1200"/>
              </a:spcAft>
              <a:buNone/>
            </a:pPr>
            <a:r>
              <a:rPr lang="en"/>
              <a:t>~ we also found significant treatment effect (for 5th grade) when calculating the variation of the treatment effect by bootstrapping, while the linear model shows no significant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206" name="Google Shape;206;p33"/>
          <p:cNvSpPr txBox="1"/>
          <p:nvPr>
            <p:ph idx="1" type="body"/>
          </p:nvPr>
        </p:nvSpPr>
        <p:spPr>
          <a:xfrm>
            <a:off x="311700" y="1171600"/>
            <a:ext cx="8520600" cy="3843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Major </a:t>
            </a:r>
            <a:r>
              <a:rPr lang="en"/>
              <a:t>limitation </a:t>
            </a:r>
            <a:endParaRPr/>
          </a:p>
          <a:p>
            <a:pPr indent="-325755" lvl="0" marL="457200" rtl="0" algn="l">
              <a:spcBef>
                <a:spcPts val="1200"/>
              </a:spcBef>
              <a:spcAft>
                <a:spcPts val="0"/>
              </a:spcAft>
              <a:buSzPct val="100000"/>
              <a:buChar char="-"/>
            </a:pPr>
            <a:r>
              <a:rPr lang="en"/>
              <a:t>the treatment effect from the sample centered around the cutoff may not be well generalized to the entire population</a:t>
            </a:r>
            <a:endParaRPr/>
          </a:p>
          <a:p>
            <a:pPr indent="0" lvl="0" marL="0" rtl="0" algn="l">
              <a:spcBef>
                <a:spcPts val="1200"/>
              </a:spcBef>
              <a:spcAft>
                <a:spcPts val="0"/>
              </a:spcAft>
              <a:buNone/>
            </a:pPr>
            <a:r>
              <a:rPr lang="en"/>
              <a:t>However, can we increase the bandwidth to include more sample?</a:t>
            </a:r>
            <a:endParaRPr/>
          </a:p>
          <a:p>
            <a:pPr indent="-325755" lvl="0" marL="457200" rtl="0" algn="l">
              <a:spcBef>
                <a:spcPts val="1200"/>
              </a:spcBef>
              <a:spcAft>
                <a:spcPts val="0"/>
              </a:spcAft>
              <a:buSzPct val="100000"/>
              <a:buChar char="-"/>
            </a:pPr>
            <a:r>
              <a:rPr lang="en"/>
              <a:t>Bias-variance tradeoff</a:t>
            </a:r>
            <a:endParaRPr/>
          </a:p>
          <a:p>
            <a:pPr indent="0" lvl="0" marL="457200" rtl="0" algn="l">
              <a:spcBef>
                <a:spcPts val="1200"/>
              </a:spcBef>
              <a:spcAft>
                <a:spcPts val="0"/>
              </a:spcAft>
              <a:buNone/>
            </a:pPr>
            <a:r>
              <a:rPr lang="en"/>
              <a:t>~ Larger bandwidth includes more samples that are not good counterfactual to each other</a:t>
            </a:r>
            <a:endParaRPr/>
          </a:p>
          <a:p>
            <a:pPr indent="0" lvl="0" marL="457200" rtl="0" algn="l">
              <a:spcBef>
                <a:spcPts val="1200"/>
              </a:spcBef>
              <a:spcAft>
                <a:spcPts val="0"/>
              </a:spcAft>
              <a:buNone/>
            </a:pPr>
            <a:r>
              <a:rPr lang="en"/>
              <a:t>~ Small bandwidth includes more comparable samples but with much smaller sample size so bigger variance</a:t>
            </a:r>
            <a:endParaRPr/>
          </a:p>
          <a:p>
            <a:pPr indent="-325755" lvl="0" marL="457200" rtl="0" algn="l">
              <a:spcBef>
                <a:spcPts val="1200"/>
              </a:spcBef>
              <a:spcAft>
                <a:spcPts val="0"/>
              </a:spcAft>
              <a:buSzPct val="100000"/>
              <a:buChar char="-"/>
            </a:pPr>
            <a:r>
              <a:rPr lang="en"/>
              <a:t>Further work could be done in designing the algorithm to select the best bandwidth</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88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up</a:t>
            </a:r>
            <a:endParaRPr/>
          </a:p>
        </p:txBody>
      </p:sp>
      <p:sp>
        <p:nvSpPr>
          <p:cNvPr id="72" name="Google Shape;72;p15"/>
          <p:cNvSpPr txBox="1"/>
          <p:nvPr>
            <p:ph idx="1" type="body"/>
          </p:nvPr>
        </p:nvSpPr>
        <p:spPr>
          <a:xfrm>
            <a:off x="311700" y="1087025"/>
            <a:ext cx="8520600" cy="381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Variables of Interest</a:t>
            </a:r>
            <a:endParaRPr/>
          </a:p>
          <a:p>
            <a:pPr indent="-317500" lvl="1" marL="914400" rtl="0" algn="l">
              <a:spcBef>
                <a:spcPts val="0"/>
              </a:spcBef>
              <a:spcAft>
                <a:spcPts val="0"/>
              </a:spcAft>
              <a:buSzPts val="1400"/>
              <a:buChar char="○"/>
            </a:pPr>
            <a:r>
              <a:rPr lang="en"/>
              <a:t>Enrollment and class sizes (X)</a:t>
            </a:r>
            <a:endParaRPr/>
          </a:p>
          <a:p>
            <a:pPr indent="-317500" lvl="1" marL="914400" rtl="0" algn="l">
              <a:spcBef>
                <a:spcPts val="0"/>
              </a:spcBef>
              <a:spcAft>
                <a:spcPts val="0"/>
              </a:spcAft>
              <a:buSzPts val="1400"/>
              <a:buChar char="○"/>
            </a:pPr>
            <a:r>
              <a:rPr lang="en"/>
              <a:t>Avg. test scores (y)</a:t>
            </a:r>
            <a:endParaRPr/>
          </a:p>
          <a:p>
            <a:pPr indent="-317500" lvl="1" marL="914400" rtl="0" algn="l">
              <a:spcBef>
                <a:spcPts val="0"/>
              </a:spcBef>
              <a:spcAft>
                <a:spcPts val="0"/>
              </a:spcAft>
              <a:buSzPts val="1400"/>
              <a:buChar char="○"/>
            </a:pPr>
            <a:r>
              <a:rPr lang="en"/>
              <a:t>% disadvantaged students </a:t>
            </a:r>
            <a:endParaRPr/>
          </a:p>
          <a:p>
            <a:pPr indent="-342900" lvl="0" marL="457200" rtl="0" algn="l">
              <a:spcBef>
                <a:spcPts val="0"/>
              </a:spcBef>
              <a:spcAft>
                <a:spcPts val="0"/>
              </a:spcAft>
              <a:buSzPts val="1800"/>
              <a:buChar char="●"/>
            </a:pPr>
            <a:r>
              <a:rPr lang="en"/>
              <a:t>Replication of original study (2 Stage Least Squares)</a:t>
            </a:r>
            <a:endParaRPr/>
          </a:p>
          <a:p>
            <a:pPr indent="-342900" lvl="0" marL="457200" rtl="0" algn="l">
              <a:spcBef>
                <a:spcPts val="0"/>
              </a:spcBef>
              <a:spcAft>
                <a:spcPts val="0"/>
              </a:spcAft>
              <a:buSzPts val="1800"/>
              <a:buChar char="●"/>
            </a:pPr>
            <a:r>
              <a:rPr lang="en"/>
              <a:t>Polynomial Regression and k-fold cross validation</a:t>
            </a:r>
            <a:endParaRPr/>
          </a:p>
          <a:p>
            <a:pPr indent="-317500" lvl="1" marL="914400" rtl="0" algn="l">
              <a:spcBef>
                <a:spcPts val="0"/>
              </a:spcBef>
              <a:spcAft>
                <a:spcPts val="0"/>
              </a:spcAft>
              <a:buSzPts val="1400"/>
              <a:buChar char="○"/>
            </a:pPr>
            <a:r>
              <a:rPr lang="en"/>
              <a:t>On both 4th and 5th Grade</a:t>
            </a:r>
            <a:endParaRPr/>
          </a:p>
          <a:p>
            <a:pPr indent="-317500" lvl="1" marL="914400" rtl="0" algn="l">
              <a:spcBef>
                <a:spcPts val="0"/>
              </a:spcBef>
              <a:spcAft>
                <a:spcPts val="0"/>
              </a:spcAft>
              <a:buSzPts val="1400"/>
              <a:buChar char="○"/>
            </a:pPr>
            <a:r>
              <a:rPr lang="en"/>
              <a:t>CV on both to pick optimal degree</a:t>
            </a:r>
            <a:endParaRPr/>
          </a:p>
          <a:p>
            <a:pPr indent="-317500" lvl="1" marL="914400" rtl="0" algn="l">
              <a:spcBef>
                <a:spcPts val="0"/>
              </a:spcBef>
              <a:spcAft>
                <a:spcPts val="0"/>
              </a:spcAft>
              <a:buSzPts val="1400"/>
              <a:buChar char="○"/>
            </a:pPr>
            <a:r>
              <a:rPr lang="en"/>
              <a:t>Bootstrap to calculate std. </a:t>
            </a:r>
            <a:r>
              <a:rPr lang="en"/>
              <a:t>a</a:t>
            </a:r>
            <a:r>
              <a:rPr lang="en"/>
              <a:t>nd compare results with 2SLS</a:t>
            </a:r>
            <a:endParaRPr/>
          </a:p>
          <a:p>
            <a:pPr indent="-342900" lvl="0" marL="457200" rtl="0" algn="l">
              <a:spcBef>
                <a:spcPts val="0"/>
              </a:spcBef>
              <a:spcAft>
                <a:spcPts val="0"/>
              </a:spcAft>
              <a:buSzPts val="1800"/>
              <a:buChar char="●"/>
            </a:pPr>
            <a:r>
              <a:rPr lang="en"/>
              <a:t>KNN and k-fold cross </a:t>
            </a:r>
            <a:r>
              <a:rPr lang="en"/>
              <a:t>validation</a:t>
            </a:r>
            <a:endParaRPr/>
          </a:p>
          <a:p>
            <a:pPr indent="-317500" lvl="1" marL="914400" rtl="0" algn="l">
              <a:spcBef>
                <a:spcPts val="0"/>
              </a:spcBef>
              <a:spcAft>
                <a:spcPts val="0"/>
              </a:spcAft>
              <a:buSzPts val="1400"/>
              <a:buChar char="○"/>
            </a:pPr>
            <a:r>
              <a:rPr lang="en"/>
              <a:t>On both 4th and 5th Grade</a:t>
            </a:r>
            <a:endParaRPr/>
          </a:p>
          <a:p>
            <a:pPr indent="-317500" lvl="1" marL="914400" rtl="0" algn="l">
              <a:spcBef>
                <a:spcPts val="0"/>
              </a:spcBef>
              <a:spcAft>
                <a:spcPts val="0"/>
              </a:spcAft>
              <a:buSzPts val="1400"/>
              <a:buChar char="○"/>
            </a:pPr>
            <a:r>
              <a:rPr lang="en"/>
              <a:t>CV on both to pick optimal k</a:t>
            </a:r>
            <a:endParaRPr/>
          </a:p>
          <a:p>
            <a:pPr indent="-317500" lvl="1" marL="914400" rtl="0" algn="l">
              <a:spcBef>
                <a:spcPts val="0"/>
              </a:spcBef>
              <a:spcAft>
                <a:spcPts val="0"/>
              </a:spcAft>
              <a:buSzPts val="1400"/>
              <a:buChar char="○"/>
            </a:pPr>
            <a:r>
              <a:rPr lang="en"/>
              <a:t>Compare bootstrapped standard error and coefficients with 2SLS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OLS - Class size &amp; average math scores</a:t>
            </a:r>
            <a:endParaRPr/>
          </a:p>
        </p:txBody>
      </p:sp>
      <p:sp>
        <p:nvSpPr>
          <p:cNvPr id="78" name="Google Shape;78;p16"/>
          <p:cNvSpPr txBox="1"/>
          <p:nvPr>
            <p:ph idx="1" type="body"/>
          </p:nvPr>
        </p:nvSpPr>
        <p:spPr>
          <a:xfrm>
            <a:off x="279225" y="3301925"/>
            <a:ext cx="8336700" cy="29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Observation: </a:t>
            </a:r>
            <a:endParaRPr sz="1600"/>
          </a:p>
          <a:p>
            <a:pPr indent="-317500" lvl="0" marL="457200" rtl="0" algn="l">
              <a:spcBef>
                <a:spcPts val="1200"/>
              </a:spcBef>
              <a:spcAft>
                <a:spcPts val="0"/>
              </a:spcAft>
              <a:buSzPts val="1400"/>
              <a:buChar char="-"/>
            </a:pPr>
            <a:r>
              <a:rPr lang="en" sz="1400"/>
              <a:t>OLS generally shows positive correlation between class size and test score (larger class has better performance on test) </a:t>
            </a:r>
            <a:endParaRPr sz="1400"/>
          </a:p>
          <a:p>
            <a:pPr indent="-317500" lvl="0" marL="457200" rtl="0" algn="l">
              <a:spcBef>
                <a:spcPts val="0"/>
              </a:spcBef>
              <a:spcAft>
                <a:spcPts val="0"/>
              </a:spcAft>
              <a:buSzPts val="1400"/>
              <a:buChar char="-"/>
            </a:pPr>
            <a:r>
              <a:rPr lang="en" sz="1400">
                <a:solidFill>
                  <a:srgbClr val="212121"/>
                </a:solidFill>
              </a:rPr>
              <a:t>After we add controls, the positive correlation is reduced, but still positive, which does not correspond with our intuition.</a:t>
            </a:r>
            <a:endParaRPr sz="1400"/>
          </a:p>
          <a:p>
            <a:pPr indent="0" lvl="0" marL="0" rtl="0" algn="l">
              <a:lnSpc>
                <a:spcPct val="100000"/>
              </a:lnSpc>
              <a:spcBef>
                <a:spcPts val="1200"/>
              </a:spcBef>
              <a:spcAft>
                <a:spcPts val="1200"/>
              </a:spcAft>
              <a:buNone/>
            </a:pPr>
            <a:r>
              <a:t/>
            </a:r>
            <a:endParaRPr sz="1600"/>
          </a:p>
        </p:txBody>
      </p:sp>
      <p:pic>
        <p:nvPicPr>
          <p:cNvPr id="79" name="Google Shape;79;p16"/>
          <p:cNvPicPr preferRelativeResize="0"/>
          <p:nvPr/>
        </p:nvPicPr>
        <p:blipFill>
          <a:blip r:embed="rId3">
            <a:alphaModFix/>
          </a:blip>
          <a:stretch>
            <a:fillRect/>
          </a:stretch>
        </p:blipFill>
        <p:spPr>
          <a:xfrm>
            <a:off x="279225" y="936250"/>
            <a:ext cx="3631125" cy="2277024"/>
          </a:xfrm>
          <a:prstGeom prst="rect">
            <a:avLst/>
          </a:prstGeom>
          <a:noFill/>
          <a:ln>
            <a:noFill/>
          </a:ln>
        </p:spPr>
      </p:pic>
      <p:pic>
        <p:nvPicPr>
          <p:cNvPr id="80" name="Google Shape;80;p16"/>
          <p:cNvPicPr preferRelativeResize="0"/>
          <p:nvPr/>
        </p:nvPicPr>
        <p:blipFill>
          <a:blip r:embed="rId4">
            <a:alphaModFix/>
          </a:blip>
          <a:stretch>
            <a:fillRect/>
          </a:stretch>
        </p:blipFill>
        <p:spPr>
          <a:xfrm>
            <a:off x="4952175" y="993788"/>
            <a:ext cx="3508723" cy="2161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of OLS</a:t>
            </a:r>
            <a:endParaRPr/>
          </a:p>
        </p:txBody>
      </p:sp>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Greater class size -&gt; less disadvantaged students</a:t>
            </a:r>
            <a:endParaRPr/>
          </a:p>
        </p:txBody>
      </p:sp>
      <p:pic>
        <p:nvPicPr>
          <p:cNvPr id="87" name="Google Shape;87;p17"/>
          <p:cNvPicPr preferRelativeResize="0"/>
          <p:nvPr/>
        </p:nvPicPr>
        <p:blipFill>
          <a:blip r:embed="rId3">
            <a:alphaModFix/>
          </a:blip>
          <a:stretch>
            <a:fillRect/>
          </a:stretch>
        </p:blipFill>
        <p:spPr>
          <a:xfrm>
            <a:off x="1927304" y="1761650"/>
            <a:ext cx="4331777" cy="2807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(Cont.)</a:t>
            </a:r>
            <a:endParaRPr/>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Bigger schools tend to have greater class size and better test scores.</a:t>
            </a:r>
            <a:endParaRPr/>
          </a:p>
        </p:txBody>
      </p:sp>
      <p:pic>
        <p:nvPicPr>
          <p:cNvPr id="94" name="Google Shape;94;p18"/>
          <p:cNvPicPr preferRelativeResize="0"/>
          <p:nvPr/>
        </p:nvPicPr>
        <p:blipFill>
          <a:blip r:embed="rId3">
            <a:alphaModFix/>
          </a:blip>
          <a:stretch>
            <a:fillRect/>
          </a:stretch>
        </p:blipFill>
        <p:spPr>
          <a:xfrm>
            <a:off x="122450" y="1794325"/>
            <a:ext cx="4573976" cy="2945374"/>
          </a:xfrm>
          <a:prstGeom prst="rect">
            <a:avLst/>
          </a:prstGeom>
          <a:noFill/>
          <a:ln>
            <a:noFill/>
          </a:ln>
        </p:spPr>
      </p:pic>
      <p:pic>
        <p:nvPicPr>
          <p:cNvPr id="95" name="Google Shape;95;p18"/>
          <p:cNvPicPr preferRelativeResize="0"/>
          <p:nvPr/>
        </p:nvPicPr>
        <p:blipFill>
          <a:blip r:embed="rId4">
            <a:alphaModFix/>
          </a:blip>
          <a:stretch>
            <a:fillRect/>
          </a:stretch>
        </p:blipFill>
        <p:spPr>
          <a:xfrm>
            <a:off x="4588134" y="1794325"/>
            <a:ext cx="4555867" cy="2945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does OLS fail</a:t>
            </a:r>
            <a:endParaRPr/>
          </a:p>
        </p:txBody>
      </p:sp>
      <p:sp>
        <p:nvSpPr>
          <p:cNvPr id="101" name="Google Shape;101;p19"/>
          <p:cNvSpPr txBox="1"/>
          <p:nvPr>
            <p:ph idx="1" type="body"/>
          </p:nvPr>
        </p:nvSpPr>
        <p:spPr>
          <a:xfrm>
            <a:off x="311700" y="1171600"/>
            <a:ext cx="8520600" cy="3928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600">
                <a:latin typeface="Arial"/>
                <a:ea typeface="Arial"/>
                <a:cs typeface="Arial"/>
                <a:sym typeface="Arial"/>
              </a:rPr>
              <a:t>Two reasons:</a:t>
            </a:r>
            <a:endParaRPr sz="16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en" sz="1600">
                <a:latin typeface="Arial"/>
                <a:ea typeface="Arial"/>
                <a:cs typeface="Arial"/>
                <a:sym typeface="Arial"/>
              </a:rPr>
              <a:t>percent disadvantage variable only track the number of disadvantaged students at the school level, not at the class level within schools, so PD does not explain all the nonrandom selection of students in difference size of class.</a:t>
            </a:r>
            <a:endParaRPr sz="16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en" sz="1600">
                <a:latin typeface="Arial"/>
                <a:ea typeface="Arial"/>
                <a:cs typeface="Arial"/>
                <a:sym typeface="Arial"/>
              </a:rPr>
              <a:t>Background info: school principals may group children who are having trouble with their schoolwork into smaller classes, but since we do not have data on the number of disadvantaged students at the class level, we are unable to control for this covariate.</a:t>
            </a:r>
            <a:endParaRPr sz="1400">
              <a:solidFill>
                <a:srgbClr val="212121"/>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21212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21212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212121"/>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Way Out – RDD</a:t>
            </a:r>
            <a:endParaRPr/>
          </a:p>
        </p:txBody>
      </p:sp>
      <p:sp>
        <p:nvSpPr>
          <p:cNvPr id="107" name="Google Shape;107;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4426875" y="1831600"/>
            <a:ext cx="4324301" cy="1921440"/>
          </a:xfrm>
          <a:prstGeom prst="rect">
            <a:avLst/>
          </a:prstGeom>
          <a:noFill/>
          <a:ln>
            <a:noFill/>
          </a:ln>
        </p:spPr>
      </p:pic>
      <p:pic>
        <p:nvPicPr>
          <p:cNvPr id="109" name="Google Shape;109;p20"/>
          <p:cNvPicPr preferRelativeResize="0"/>
          <p:nvPr/>
        </p:nvPicPr>
        <p:blipFill>
          <a:blip r:embed="rId4">
            <a:alphaModFix/>
          </a:blip>
          <a:stretch>
            <a:fillRect/>
          </a:stretch>
        </p:blipFill>
        <p:spPr>
          <a:xfrm>
            <a:off x="57700" y="1831600"/>
            <a:ext cx="4324301" cy="192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RDD Using Linear Model</a:t>
            </a:r>
            <a:endParaRPr/>
          </a:p>
        </p:txBody>
      </p:sp>
      <p:sp>
        <p:nvSpPr>
          <p:cNvPr id="115" name="Google Shape;115;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395325" y="1171600"/>
            <a:ext cx="3628951" cy="3689351"/>
          </a:xfrm>
          <a:prstGeom prst="rect">
            <a:avLst/>
          </a:prstGeom>
          <a:noFill/>
          <a:ln>
            <a:noFill/>
          </a:ln>
        </p:spPr>
      </p:pic>
      <p:pic>
        <p:nvPicPr>
          <p:cNvPr id="117" name="Google Shape;117;p21"/>
          <p:cNvPicPr preferRelativeResize="0"/>
          <p:nvPr/>
        </p:nvPicPr>
        <p:blipFill>
          <a:blip r:embed="rId4">
            <a:alphaModFix/>
          </a:blip>
          <a:stretch>
            <a:fillRect/>
          </a:stretch>
        </p:blipFill>
        <p:spPr>
          <a:xfrm>
            <a:off x="4764666" y="1171600"/>
            <a:ext cx="3667759" cy="3689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